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816" r:id="rId4"/>
  </p:sldMasterIdLst>
  <p:notesMasterIdLst>
    <p:notesMasterId r:id="rId37"/>
  </p:notesMasterIdLst>
  <p:sldIdLst>
    <p:sldId id="277" r:id="rId5"/>
    <p:sldId id="291" r:id="rId6"/>
    <p:sldId id="256" r:id="rId7"/>
    <p:sldId id="279" r:id="rId8"/>
    <p:sldId id="281" r:id="rId9"/>
    <p:sldId id="284" r:id="rId10"/>
    <p:sldId id="282" r:id="rId11"/>
    <p:sldId id="283" r:id="rId12"/>
    <p:sldId id="285" r:id="rId13"/>
    <p:sldId id="260" r:id="rId14"/>
    <p:sldId id="261" r:id="rId15"/>
    <p:sldId id="259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3" r:id="rId25"/>
    <p:sldId id="272" r:id="rId26"/>
    <p:sldId id="263" r:id="rId27"/>
    <p:sldId id="290" r:id="rId28"/>
    <p:sldId id="275" r:id="rId29"/>
    <p:sldId id="292" r:id="rId30"/>
    <p:sldId id="293" r:id="rId31"/>
    <p:sldId id="286" r:id="rId32"/>
    <p:sldId id="287" r:id="rId33"/>
    <p:sldId id="288" r:id="rId34"/>
    <p:sldId id="289" r:id="rId35"/>
    <p:sldId id="294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61" autoAdjust="0"/>
  </p:normalViewPr>
  <p:slideViewPr>
    <p:cSldViewPr>
      <p:cViewPr>
        <p:scale>
          <a:sx n="100" d="100"/>
          <a:sy n="100" d="100"/>
        </p:scale>
        <p:origin x="-30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AE0B0-2ACF-44C5-ABA6-933E7C956063}" type="datetimeFigureOut">
              <a:rPr lang="zh-CN" altLang="en-US" smtClean="0"/>
              <a:t>2016-12-20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D97D3-E54B-4888-B52E-6CF70BF9CF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852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D97D3-E54B-4888-B52E-6CF70BF9CF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0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C0BBD-B4FE-4C03-9F60-A4F1C01408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004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03400-AF19-4E72-BF27-DEAF85E871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2523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4935B-0CB1-40F6-8BA3-DFC8263C6C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823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3B85C-DBA2-4DD5-98B5-9177519CFB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39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F4702-1672-4B47-8F02-B6054B9FB2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736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B7DED-9203-4062-8397-C4C919C49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7382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2D39C-0AB5-4049-BEA1-335C240BC8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7254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34B12-D7B3-476C-AEA5-B692889833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1491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39DA5-67E7-407D-95D1-3F58AD7960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7921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1E2A4-92C0-4786-AB8B-6E18CE1378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0871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A5CCD-6210-4D2B-B4FE-97AD817EE2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3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62F91-EEC7-45E4-80FE-F03278D751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004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D42DC-2025-4E19-AA19-EE3EB18D91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4438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D305A-0F75-4247-A727-FE37261164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925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EE281-38F1-4944-AD9A-5EF4401ED8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9970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062ABDD9-06B1-4E65-B737-D758A26A40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2653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AB079C21-4809-4EE1-B640-3DBB2DC546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9091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444865A8-9037-49EA-97DC-656D4B2C64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2114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E9829D20-290C-44AC-B38A-78CC2F2CEB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6646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B58F070B-869B-4C06-B062-88E28D88BE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8837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EE10DECA-3C65-4326-989A-9022E76E52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2256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4961B110-E291-4721-B42C-BEA947BC7A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780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E8726-D153-4385-A554-CB4B094FE0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64910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AF5BA8A0-7BF9-42B8-A048-CDF93E2A95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8606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BC26EFB7-B031-46D0-945A-9A83AE94FF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00820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7CCE12A9-EECF-4370-89FA-6E48813429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85733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fld id="{B1A3D79B-26DA-45B8-93BD-6EB8DBDD54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44452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008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077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90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68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421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41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50260-5087-451C-8143-86AFE430B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13166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732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140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7793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50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0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1A0B8-BA94-4B28-BC3B-4FB6A90002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852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41844-6A73-4474-9ADF-9A58AEB1F8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0244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BD6CD-BA9A-4406-A7E4-2E3C8571AE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401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FF9DF-CE65-44FA-99CA-0EB44AD3D7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543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05183-2875-4833-AFD2-0AB69B3259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088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3503BA-F33F-4E75-B497-1ACFFD3CA8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622BE63-CA22-4011-B046-93D8A2637B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CCC1163-58CF-476F-945C-BBB581AA76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2016-12-20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294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21" Type="http://schemas.openxmlformats.org/officeDocument/2006/relationships/image" Target="../media/image73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5" Type="http://schemas.openxmlformats.org/officeDocument/2006/relationships/image" Target="../media/image77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24" Type="http://schemas.openxmlformats.org/officeDocument/2006/relationships/image" Target="../media/image76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23" Type="http://schemas.openxmlformats.org/officeDocument/2006/relationships/image" Target="../media/image75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Relationship Id="rId22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9.png"/><Relationship Id="rId5" Type="http://schemas.openxmlformats.org/officeDocument/2006/relationships/image" Target="../media/image81.w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9.png"/><Relationship Id="rId5" Type="http://schemas.openxmlformats.org/officeDocument/2006/relationships/image" Target="../media/image82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9.png"/><Relationship Id="rId5" Type="http://schemas.openxmlformats.org/officeDocument/2006/relationships/image" Target="../media/image83.wmf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9.png"/><Relationship Id="rId5" Type="http://schemas.openxmlformats.org/officeDocument/2006/relationships/image" Target="../media/image84.w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9.png"/><Relationship Id="rId5" Type="http://schemas.openxmlformats.org/officeDocument/2006/relationships/image" Target="../media/image85.wmf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9.png"/><Relationship Id="rId5" Type="http://schemas.openxmlformats.org/officeDocument/2006/relationships/image" Target="../media/image86.wmf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0.png"/><Relationship Id="rId5" Type="http://schemas.openxmlformats.org/officeDocument/2006/relationships/image" Target="../media/image87.wmf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9.png"/><Relationship Id="rId5" Type="http://schemas.openxmlformats.org/officeDocument/2006/relationships/image" Target="../media/image88.wmf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9.png"/><Relationship Id="rId5" Type="http://schemas.openxmlformats.org/officeDocument/2006/relationships/image" Target="../media/image89.wmf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9.png"/><Relationship Id="rId5" Type="http://schemas.openxmlformats.org/officeDocument/2006/relationships/image" Target="../media/image90.wmf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9.png"/><Relationship Id="rId5" Type="http://schemas.openxmlformats.org/officeDocument/2006/relationships/image" Target="../media/image91.wmf"/><Relationship Id="rId4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9.png"/><Relationship Id="rId5" Type="http://schemas.openxmlformats.org/officeDocument/2006/relationships/image" Target="../media/image92.wmf"/><Relationship Id="rId4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audio" Target="../media/audio1.wav"/><Relationship Id="rId4" Type="http://schemas.openxmlformats.org/officeDocument/2006/relationships/audio" Target="../media/audio5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2993;&#37329;&#21531;\&#32972;&#26223;&#38899;&#20048;\1.mp3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0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wav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audio" Target="../media/audio1.wav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2993;&#37329;&#21531;\&#32972;&#26223;&#38899;&#20048;\1.mp3" TargetMode="Externa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audio" Target="../media/audio2.wav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2993;&#37329;&#21531;\&#32972;&#26223;&#38899;&#20048;\&#29287;&#31515;.mp3" TargetMode="External"/><Relationship Id="rId6" Type="http://schemas.openxmlformats.org/officeDocument/2006/relationships/image" Target="../media/image49.png"/><Relationship Id="rId11" Type="http://schemas.openxmlformats.org/officeDocument/2006/relationships/image" Target="../media/image47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audio" Target="../media/audio2.wav"/><Relationship Id="rId9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0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30860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01443" y="1844824"/>
            <a:ext cx="461376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b="1" dirty="0">
                <a:latin typeface="华文隶书" pitchFamily="2" charset="-122"/>
                <a:ea typeface="华文隶书" pitchFamily="2" charset="-122"/>
              </a:rPr>
              <a:t>日月明</a:t>
            </a:r>
          </a:p>
        </p:txBody>
      </p:sp>
      <p:sp>
        <p:nvSpPr>
          <p:cNvPr id="9" name="矩形 8"/>
          <p:cNvSpPr/>
          <p:nvPr/>
        </p:nvSpPr>
        <p:spPr>
          <a:xfrm>
            <a:off x="1967822" y="558924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6930" y="692696"/>
            <a:ext cx="6442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/>
              <a:t>人教版一年级语文上册     汉语拼音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04800"/>
            <a:ext cx="13112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4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8563" y="3352800"/>
            <a:ext cx="12795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352800"/>
            <a:ext cx="1295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3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352800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4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381000"/>
            <a:ext cx="1295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4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81000"/>
            <a:ext cx="124142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4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04800"/>
            <a:ext cx="12827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5" name="Picture 4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3352800"/>
            <a:ext cx="1284288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6" name="Picture 3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" y="3352800"/>
            <a:ext cx="12668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7" name="Picture 2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304800"/>
            <a:ext cx="1295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8" name="Rectangle 14"/>
          <p:cNvSpPr>
            <a:spLocks noChangeArrowheads="1"/>
          </p:cNvSpPr>
          <p:nvPr/>
        </p:nvSpPr>
        <p:spPr bwMode="auto">
          <a:xfrm>
            <a:off x="2286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Rectangle 16"/>
          <p:cNvSpPr>
            <a:spLocks noChangeArrowheads="1"/>
          </p:cNvSpPr>
          <p:nvPr/>
        </p:nvSpPr>
        <p:spPr bwMode="auto">
          <a:xfrm>
            <a:off x="17526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Rectangle 19"/>
          <p:cNvSpPr>
            <a:spLocks noChangeArrowheads="1"/>
          </p:cNvSpPr>
          <p:nvPr/>
        </p:nvSpPr>
        <p:spPr bwMode="auto">
          <a:xfrm>
            <a:off x="60960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Rectangle 20"/>
          <p:cNvSpPr>
            <a:spLocks noChangeArrowheads="1"/>
          </p:cNvSpPr>
          <p:nvPr/>
        </p:nvSpPr>
        <p:spPr bwMode="auto">
          <a:xfrm>
            <a:off x="75438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1524000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1828800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752600"/>
            <a:ext cx="1447800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95" name="Rectangle 29"/>
          <p:cNvSpPr>
            <a:spLocks noChangeArrowheads="1"/>
          </p:cNvSpPr>
          <p:nvPr/>
        </p:nvSpPr>
        <p:spPr bwMode="auto">
          <a:xfrm>
            <a:off x="17526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6" name="Rectangle 31"/>
          <p:cNvSpPr>
            <a:spLocks noChangeArrowheads="1"/>
          </p:cNvSpPr>
          <p:nvPr/>
        </p:nvSpPr>
        <p:spPr bwMode="auto">
          <a:xfrm>
            <a:off x="46482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7" name="Rectangle 32"/>
          <p:cNvSpPr>
            <a:spLocks noChangeArrowheads="1"/>
          </p:cNvSpPr>
          <p:nvPr/>
        </p:nvSpPr>
        <p:spPr bwMode="auto">
          <a:xfrm>
            <a:off x="60960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8" name="Rectangle 33"/>
          <p:cNvSpPr>
            <a:spLocks noChangeArrowheads="1"/>
          </p:cNvSpPr>
          <p:nvPr/>
        </p:nvSpPr>
        <p:spPr bwMode="auto">
          <a:xfrm>
            <a:off x="75438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599" name="Picture 45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390900"/>
            <a:ext cx="12954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600" name="Rectangle 17"/>
          <p:cNvSpPr>
            <a:spLocks noChangeArrowheads="1"/>
          </p:cNvSpPr>
          <p:nvPr/>
        </p:nvSpPr>
        <p:spPr bwMode="auto">
          <a:xfrm>
            <a:off x="32004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1" name="Rectangle 18"/>
          <p:cNvSpPr>
            <a:spLocks noChangeArrowheads="1"/>
          </p:cNvSpPr>
          <p:nvPr/>
        </p:nvSpPr>
        <p:spPr bwMode="auto">
          <a:xfrm>
            <a:off x="4648200" y="304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2" name="Rectangle 30"/>
          <p:cNvSpPr>
            <a:spLocks noChangeArrowheads="1"/>
          </p:cNvSpPr>
          <p:nvPr/>
        </p:nvSpPr>
        <p:spPr bwMode="auto">
          <a:xfrm>
            <a:off x="32004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3" name="Rectangle 34"/>
          <p:cNvSpPr>
            <a:spLocks noChangeArrowheads="1"/>
          </p:cNvSpPr>
          <p:nvPr/>
        </p:nvSpPr>
        <p:spPr bwMode="auto">
          <a:xfrm>
            <a:off x="228600" y="3352800"/>
            <a:ext cx="12954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80" name="Picture 3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4800600"/>
            <a:ext cx="2057400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81" name="Picture 37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4800600"/>
            <a:ext cx="1600200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82" name="Picture 38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800600"/>
            <a:ext cx="1600200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1" name="Picture 47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1371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2" name="Picture 48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1752600"/>
            <a:ext cx="236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3" name="Picture 49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752600"/>
            <a:ext cx="1676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5" name="Picture 51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4800600"/>
            <a:ext cx="152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6" name="Picture 52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4800600"/>
            <a:ext cx="152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94" name="Picture 50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800600"/>
            <a:ext cx="152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13" name="Picture 54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0638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41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Flash Movie" r:id="rId3" imgW="8246880" imgH="5239440" progId="Flash.Movie">
                  <p:embed/>
                </p:oleObj>
              </mc:Choice>
              <mc:Fallback>
                <p:oleObj name="Flash Movie" r:id="rId3" imgW="8246880" imgH="5239440" progId="Flash.Movie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3" name="Picture 1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21200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5" name="AutoShape 43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3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7" name="Picture 2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2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AutoShape 25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projctor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3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7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ashreg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1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laser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9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8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2" name="AutoShape 2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stSnd>
        <p:snd r:embed="rId3" name="projctor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6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7" name="AutoShape 8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3686036_112101048032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86"/>
            <a:ext cx="9144000" cy="684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7696200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7200" dirty="0">
                <a:solidFill>
                  <a:srgbClr val="000000"/>
                </a:solidFill>
                <a:latin typeface="Arial" pitchFamily="34" charset="0"/>
              </a:rPr>
              <a:t>大    米    土    马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7200" dirty="0">
                <a:solidFill>
                  <a:srgbClr val="000000"/>
                </a:solidFill>
                <a:latin typeface="Arial" pitchFamily="34" charset="0"/>
              </a:rPr>
              <a:t>画    鱼    牛    白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7200" dirty="0">
                <a:solidFill>
                  <a:srgbClr val="000000"/>
                </a:solidFill>
                <a:latin typeface="Arial" pitchFamily="34" charset="0"/>
              </a:rPr>
              <a:t>妈    我    下    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7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1" name="AutoShape 9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laser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5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5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6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9" name="AutoShape 7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cashreg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7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Flash Movie" r:id="rId4" imgW="8246880" imgH="5239440" progId="Flash.Movie">
                  <p:embed/>
                </p:oleObj>
              </mc:Choice>
              <mc:Fallback>
                <p:oleObj name="Flash Movie" r:id="rId4" imgW="8246880" imgH="5239440" progId="Flash.Movi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4510088"/>
            <a:ext cx="30480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812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3" name="AutoShape 9"/>
          <p:cNvSpPr>
            <a:spLocks noChangeArrowheads="1"/>
          </p:cNvSpPr>
          <p:nvPr/>
        </p:nvSpPr>
        <p:spPr bwMode="auto"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你能让孔雀变得更美丽吗？</a:t>
            </a:r>
          </a:p>
        </p:txBody>
      </p:sp>
    </p:spTree>
  </p:cSld>
  <p:clrMapOvr>
    <a:masterClrMapping/>
  </p:clrMapOvr>
  <p:transition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qianquanying\桌面\新建文件夹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2667000" y="1219200"/>
            <a:ext cx="3962400" cy="411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口   耳   目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羊   鸟   兔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日   月   火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木   禾   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14" r="-752"/>
          <a:stretch>
            <a:fillRect/>
          </a:stretch>
        </p:blipFill>
        <p:spPr bwMode="auto">
          <a:xfrm>
            <a:off x="228600" y="-76200"/>
            <a:ext cx="9144000" cy="669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Oval 3"/>
          <p:cNvSpPr>
            <a:spLocks noChangeArrowheads="1"/>
          </p:cNvSpPr>
          <p:nvPr/>
        </p:nvSpPr>
        <p:spPr bwMode="auto">
          <a:xfrm>
            <a:off x="457200" y="1219200"/>
            <a:ext cx="1676400" cy="9906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我会连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H="1">
            <a:off x="3276600" y="2133600"/>
            <a:ext cx="1447800" cy="2667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V="1">
            <a:off x="6096000" y="2667000"/>
            <a:ext cx="12192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6096000" y="4800600"/>
            <a:ext cx="152400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 flipV="1">
            <a:off x="3352800" y="2667000"/>
            <a:ext cx="1447800" cy="3124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0" grpId="0" animBg="1"/>
      <p:bldP spid="215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51050" y="2781300"/>
            <a:ext cx="45720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</a:rPr>
              <a:t>树木月亮耳朵小</a:t>
            </a:r>
            <a:r>
              <a:rPr lang="en-US" altLang="zh-CN" sz="4000" dirty="0">
                <a:solidFill>
                  <a:srgbClr val="FF0000"/>
                </a:solidFill>
              </a:rPr>
              <a:t> </a:t>
            </a:r>
          </a:p>
          <a:p>
            <a:r>
              <a:rPr lang="zh-CN" altLang="zh-CN" sz="4000" dirty="0">
                <a:solidFill>
                  <a:srgbClr val="FF0000"/>
                </a:solidFill>
              </a:rPr>
              <a:t>一只小羊在吃草。</a:t>
            </a:r>
            <a:r>
              <a:rPr lang="en-US" altLang="zh-CN" sz="4000" dirty="0">
                <a:solidFill>
                  <a:srgbClr val="FF0000"/>
                </a:solidFill>
              </a:rPr>
              <a:t/>
            </a:r>
            <a:br>
              <a:rPr lang="en-US" altLang="zh-CN" sz="4000" dirty="0">
                <a:solidFill>
                  <a:srgbClr val="FF0000"/>
                </a:solidFill>
              </a:rPr>
            </a:br>
            <a:r>
              <a:rPr lang="zh-CN" altLang="zh-CN" sz="4000" dirty="0">
                <a:solidFill>
                  <a:srgbClr val="FF0000"/>
                </a:solidFill>
              </a:rPr>
              <a:t>笼子里面有九只兔</a:t>
            </a:r>
            <a:r>
              <a:rPr lang="en-US" altLang="zh-CN" sz="4000" dirty="0">
                <a:solidFill>
                  <a:srgbClr val="FF0000"/>
                </a:solidFill>
              </a:rPr>
              <a:t>.</a:t>
            </a:r>
            <a:br>
              <a:rPr lang="en-US" altLang="zh-CN" sz="4000" dirty="0">
                <a:solidFill>
                  <a:srgbClr val="FF0000"/>
                </a:solidFill>
              </a:rPr>
            </a:br>
            <a:r>
              <a:rPr lang="zh-CN" altLang="zh-CN" sz="4000" dirty="0">
                <a:solidFill>
                  <a:srgbClr val="FF0000"/>
                </a:solidFill>
              </a:rPr>
              <a:t>我们家有三口人</a:t>
            </a:r>
            <a:r>
              <a:rPr lang="zh-CN" altLang="zh-CN" sz="4000" dirty="0"/>
              <a:t>。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1908175" y="1557338"/>
            <a:ext cx="4572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kern="100" dirty="0">
                <a:latin typeface="Times New Roman"/>
                <a:ea typeface="宋体"/>
                <a:cs typeface="Times New Roman"/>
              </a:rPr>
              <a:t>找一找，下面哪些字你已经认识了？哪些字是今天学习的？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92275" y="5527675"/>
            <a:ext cx="60325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kern="100" dirty="0">
                <a:latin typeface="Times New Roman"/>
                <a:ea typeface="宋体"/>
                <a:cs typeface="Times New Roman"/>
              </a:rPr>
              <a:t>生活识字：谁的名字中有今天学习的生字？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050" y="2112963"/>
            <a:ext cx="4572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kern="100" dirty="0">
                <a:latin typeface="Times New Roman"/>
                <a:ea typeface="宋体"/>
                <a:cs typeface="Times New Roman"/>
              </a:rPr>
              <a:t>这些笔画，你们知道他们的名字吗？跟老师来说一说。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051050" y="3644900"/>
            <a:ext cx="48069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kern="100" dirty="0">
                <a:latin typeface="Times New Roman"/>
                <a:ea typeface="宋体"/>
                <a:cs typeface="Times New Roman"/>
              </a:rPr>
              <a:t>谁能说说你在哪些字里面看过这几种笔画</a:t>
            </a:r>
            <a:r>
              <a:rPr lang="zh-CN" altLang="zh-CN" kern="100" dirty="0" smtClean="0">
                <a:latin typeface="Times New Roman"/>
                <a:ea typeface="宋体"/>
                <a:cs typeface="Times New Roman"/>
              </a:rPr>
              <a:t>？</a:t>
            </a:r>
            <a:r>
              <a:rPr lang="en-US" altLang="zh-CN" kern="100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/>
        </p:nvGraphicFramePr>
        <p:xfrm>
          <a:off x="3352800" y="2209800"/>
          <a:ext cx="2284413" cy="2271713"/>
        </p:xfrm>
        <a:graphic>
          <a:graphicData uri="http://schemas.openxmlformats.org/drawingml/2006/table">
            <a:tbl>
              <a:tblPr/>
              <a:tblGrid>
                <a:gridCol w="1141413"/>
                <a:gridCol w="1143000"/>
              </a:tblGrid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5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3021" name="Group 19"/>
          <p:cNvGrpSpPr>
            <a:grpSpLocks/>
          </p:cNvGrpSpPr>
          <p:nvPr/>
        </p:nvGrpSpPr>
        <p:grpSpPr bwMode="auto">
          <a:xfrm>
            <a:off x="3733800" y="838200"/>
            <a:ext cx="1447800" cy="1447800"/>
            <a:chOff x="2352" y="528"/>
            <a:chExt cx="912" cy="912"/>
          </a:xfrm>
        </p:grpSpPr>
        <p:sp>
          <p:nvSpPr>
            <p:cNvPr id="43039" name="Line 20"/>
            <p:cNvSpPr>
              <a:spLocks noChangeShapeType="1"/>
            </p:cNvSpPr>
            <p:nvPr/>
          </p:nvSpPr>
          <p:spPr bwMode="auto">
            <a:xfrm flipV="1">
              <a:off x="2832" y="912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Text Box 21"/>
            <p:cNvSpPr txBox="1">
              <a:spLocks noChangeArrowheads="1"/>
            </p:cNvSpPr>
            <p:nvPr/>
          </p:nvSpPr>
          <p:spPr bwMode="auto">
            <a:xfrm>
              <a:off x="2352" y="528"/>
              <a:ext cx="91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竖中线</a:t>
              </a:r>
            </a:p>
          </p:txBody>
        </p:sp>
      </p:grpSp>
      <p:grpSp>
        <p:nvGrpSpPr>
          <p:cNvPr id="43022" name="Group 22"/>
          <p:cNvGrpSpPr>
            <a:grpSpLocks/>
          </p:cNvGrpSpPr>
          <p:nvPr/>
        </p:nvGrpSpPr>
        <p:grpSpPr bwMode="auto">
          <a:xfrm>
            <a:off x="2133600" y="3886200"/>
            <a:ext cx="1676400" cy="1509713"/>
            <a:chOff x="1344" y="2448"/>
            <a:chExt cx="1056" cy="951"/>
          </a:xfrm>
        </p:grpSpPr>
        <p:sp>
          <p:nvSpPr>
            <p:cNvPr id="43037" name="Line 23"/>
            <p:cNvSpPr>
              <a:spLocks noChangeShapeType="1"/>
            </p:cNvSpPr>
            <p:nvPr/>
          </p:nvSpPr>
          <p:spPr bwMode="auto">
            <a:xfrm flipV="1">
              <a:off x="1872" y="2448"/>
              <a:ext cx="52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Text Box 24"/>
            <p:cNvSpPr txBox="1">
              <a:spLocks noChangeArrowheads="1"/>
            </p:cNvSpPr>
            <p:nvPr/>
          </p:nvSpPr>
          <p:spPr bwMode="auto">
            <a:xfrm>
              <a:off x="1344" y="3072"/>
              <a:ext cx="91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左下格</a:t>
              </a:r>
            </a:p>
          </p:txBody>
        </p:sp>
      </p:grpSp>
      <p:grpSp>
        <p:nvGrpSpPr>
          <p:cNvPr id="43023" name="Group 25"/>
          <p:cNvGrpSpPr>
            <a:grpSpLocks/>
          </p:cNvGrpSpPr>
          <p:nvPr/>
        </p:nvGrpSpPr>
        <p:grpSpPr bwMode="auto">
          <a:xfrm>
            <a:off x="5105400" y="3962400"/>
            <a:ext cx="1752600" cy="1357313"/>
            <a:chOff x="3216" y="2496"/>
            <a:chExt cx="1104" cy="855"/>
          </a:xfrm>
        </p:grpSpPr>
        <p:sp>
          <p:nvSpPr>
            <p:cNvPr id="43035" name="Line 26"/>
            <p:cNvSpPr>
              <a:spLocks noChangeShapeType="1"/>
            </p:cNvSpPr>
            <p:nvPr/>
          </p:nvSpPr>
          <p:spPr bwMode="auto">
            <a:xfrm rot="5400000" flipV="1">
              <a:off x="3288" y="2424"/>
              <a:ext cx="52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Text Box 27"/>
            <p:cNvSpPr txBox="1">
              <a:spLocks noChangeArrowheads="1"/>
            </p:cNvSpPr>
            <p:nvPr/>
          </p:nvSpPr>
          <p:spPr bwMode="auto">
            <a:xfrm>
              <a:off x="3408" y="3024"/>
              <a:ext cx="91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右下格</a:t>
              </a:r>
            </a:p>
          </p:txBody>
        </p:sp>
      </p:grpSp>
      <p:grpSp>
        <p:nvGrpSpPr>
          <p:cNvPr id="43024" name="Group 28"/>
          <p:cNvGrpSpPr>
            <a:grpSpLocks/>
          </p:cNvGrpSpPr>
          <p:nvPr/>
        </p:nvGrpSpPr>
        <p:grpSpPr bwMode="auto">
          <a:xfrm>
            <a:off x="1981200" y="1219200"/>
            <a:ext cx="1905000" cy="1524000"/>
            <a:chOff x="1248" y="768"/>
            <a:chExt cx="1200" cy="960"/>
          </a:xfrm>
        </p:grpSpPr>
        <p:sp>
          <p:nvSpPr>
            <p:cNvPr id="43033" name="Line 29"/>
            <p:cNvSpPr>
              <a:spLocks noChangeShapeType="1"/>
            </p:cNvSpPr>
            <p:nvPr/>
          </p:nvSpPr>
          <p:spPr bwMode="auto">
            <a:xfrm rot="5400000" flipV="1">
              <a:off x="1848" y="1128"/>
              <a:ext cx="576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Text Box 30"/>
            <p:cNvSpPr txBox="1">
              <a:spLocks noChangeArrowheads="1"/>
            </p:cNvSpPr>
            <p:nvPr/>
          </p:nvSpPr>
          <p:spPr bwMode="auto">
            <a:xfrm>
              <a:off x="1248" y="768"/>
              <a:ext cx="91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左上格</a:t>
              </a:r>
            </a:p>
          </p:txBody>
        </p:sp>
      </p:grpSp>
      <p:grpSp>
        <p:nvGrpSpPr>
          <p:cNvPr id="43025" name="Group 31"/>
          <p:cNvGrpSpPr>
            <a:grpSpLocks/>
          </p:cNvGrpSpPr>
          <p:nvPr/>
        </p:nvGrpSpPr>
        <p:grpSpPr bwMode="auto">
          <a:xfrm>
            <a:off x="5257800" y="1143000"/>
            <a:ext cx="1447800" cy="1524000"/>
            <a:chOff x="3312" y="720"/>
            <a:chExt cx="912" cy="960"/>
          </a:xfrm>
        </p:grpSpPr>
        <p:sp>
          <p:nvSpPr>
            <p:cNvPr id="43031" name="Line 32"/>
            <p:cNvSpPr>
              <a:spLocks noChangeShapeType="1"/>
            </p:cNvSpPr>
            <p:nvPr/>
          </p:nvSpPr>
          <p:spPr bwMode="auto">
            <a:xfrm flipV="1">
              <a:off x="3312" y="1056"/>
              <a:ext cx="432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2" name="Text Box 33"/>
            <p:cNvSpPr txBox="1">
              <a:spLocks noChangeArrowheads="1"/>
            </p:cNvSpPr>
            <p:nvPr/>
          </p:nvSpPr>
          <p:spPr bwMode="auto">
            <a:xfrm>
              <a:off x="3408" y="720"/>
              <a:ext cx="8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右上格</a:t>
              </a:r>
            </a:p>
          </p:txBody>
        </p:sp>
      </p:grpSp>
      <p:grpSp>
        <p:nvGrpSpPr>
          <p:cNvPr id="43026" name="Group 34"/>
          <p:cNvGrpSpPr>
            <a:grpSpLocks/>
          </p:cNvGrpSpPr>
          <p:nvPr/>
        </p:nvGrpSpPr>
        <p:grpSpPr bwMode="auto">
          <a:xfrm>
            <a:off x="5486400" y="2590800"/>
            <a:ext cx="1585913" cy="1373188"/>
            <a:chOff x="3456" y="1632"/>
            <a:chExt cx="999" cy="865"/>
          </a:xfrm>
        </p:grpSpPr>
        <p:sp>
          <p:nvSpPr>
            <p:cNvPr id="43029" name="Line 35"/>
            <p:cNvSpPr>
              <a:spLocks noChangeShapeType="1"/>
            </p:cNvSpPr>
            <p:nvPr/>
          </p:nvSpPr>
          <p:spPr bwMode="auto">
            <a:xfrm flipV="1">
              <a:off x="3456" y="2112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0" name="Text Box 36"/>
            <p:cNvSpPr txBox="1">
              <a:spLocks noChangeArrowheads="1"/>
            </p:cNvSpPr>
            <p:nvPr/>
          </p:nvSpPr>
          <p:spPr bwMode="auto">
            <a:xfrm>
              <a:off x="4032" y="1632"/>
              <a:ext cx="423" cy="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2800">
                  <a:ea typeface="黑体" pitchFamily="2" charset="-122"/>
                </a:rPr>
                <a:t>横中线</a:t>
              </a:r>
            </a:p>
          </p:txBody>
        </p:sp>
      </p:grpSp>
      <p:sp>
        <p:nvSpPr>
          <p:cNvPr id="43027" name="Text Box 37"/>
          <p:cNvSpPr txBox="1">
            <a:spLocks noChangeArrowheads="1"/>
          </p:cNvSpPr>
          <p:nvPr/>
        </p:nvSpPr>
        <p:spPr bwMode="auto">
          <a:xfrm>
            <a:off x="323850" y="333375"/>
            <a:ext cx="2736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3200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认识田字格</a:t>
            </a:r>
          </a:p>
        </p:txBody>
      </p:sp>
      <p:sp>
        <p:nvSpPr>
          <p:cNvPr id="43028" name="Text Box 38"/>
          <p:cNvSpPr txBox="1">
            <a:spLocks noChangeArrowheads="1"/>
          </p:cNvSpPr>
          <p:nvPr/>
        </p:nvSpPr>
        <p:spPr bwMode="auto">
          <a:xfrm>
            <a:off x="2700338" y="5445125"/>
            <a:ext cx="4176712" cy="1196975"/>
          </a:xfrm>
          <a:prstGeom prst="rect">
            <a:avLst/>
          </a:prstGeom>
          <a:solidFill>
            <a:srgbClr val="CC99FF"/>
          </a:solidFill>
          <a:ln w="3810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1800" dirty="0">
                <a:latin typeface="Arial" pitchFamily="34" charset="0"/>
                <a:ea typeface="黑体" pitchFamily="2" charset="-122"/>
              </a:rPr>
              <a:t>田字格，四方方，写好汉字它来帮。</a:t>
            </a:r>
          </a:p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1800" dirty="0">
                <a:latin typeface="Arial" pitchFamily="34" charset="0"/>
                <a:ea typeface="黑体" pitchFamily="2" charset="-122"/>
              </a:rPr>
              <a:t>左上格、左下格，右上格、右下格。</a:t>
            </a:r>
          </a:p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1800" dirty="0">
                <a:latin typeface="Arial" pitchFamily="34" charset="0"/>
                <a:ea typeface="黑体" pitchFamily="2" charset="-122"/>
              </a:rPr>
              <a:t>横中线、竖中线，各个方位记心间。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Group 2"/>
          <p:cNvGraphicFramePr>
            <a:graphicFrameLocks noGrp="1"/>
          </p:cNvGraphicFramePr>
          <p:nvPr/>
        </p:nvGraphicFramePr>
        <p:xfrm>
          <a:off x="1143000" y="2133600"/>
          <a:ext cx="6780213" cy="2259013"/>
        </p:xfrm>
        <a:graphic>
          <a:graphicData uri="http://schemas.openxmlformats.org/drawingml/2006/table">
            <a:tbl>
              <a:tblPr/>
              <a:tblGrid>
                <a:gridCol w="1128713"/>
                <a:gridCol w="1130300"/>
                <a:gridCol w="1130300"/>
                <a:gridCol w="1181100"/>
                <a:gridCol w="1079500"/>
                <a:gridCol w="1130300"/>
              </a:tblGrid>
              <a:tr h="1103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7" name="Text Box 47"/>
          <p:cNvSpPr txBox="1">
            <a:spLocks noChangeArrowheads="1"/>
          </p:cNvSpPr>
          <p:nvPr/>
        </p:nvSpPr>
        <p:spPr bwMode="auto">
          <a:xfrm>
            <a:off x="466725" y="695325"/>
            <a:ext cx="273685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320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指导写字：</a:t>
            </a:r>
          </a:p>
        </p:txBody>
      </p:sp>
      <p:sp>
        <p:nvSpPr>
          <p:cNvPr id="44058" name="Text Box 48"/>
          <p:cNvSpPr txBox="1">
            <a:spLocks noChangeArrowheads="1"/>
          </p:cNvSpPr>
          <p:nvPr/>
        </p:nvSpPr>
        <p:spPr bwMode="auto">
          <a:xfrm>
            <a:off x="974725" y="5157788"/>
            <a:ext cx="7273925" cy="558800"/>
          </a:xfrm>
          <a:prstGeom prst="rect">
            <a:avLst/>
          </a:prstGeom>
          <a:solidFill>
            <a:srgbClr val="CC99FF"/>
          </a:solidFill>
          <a:ln w="3810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学生描红、临写。注意正确的书写姿势。</a:t>
            </a:r>
          </a:p>
        </p:txBody>
      </p:sp>
      <p:sp>
        <p:nvSpPr>
          <p:cNvPr id="34865" name="WordArt 49"/>
          <p:cNvSpPr>
            <a:spLocks noChangeArrowheads="1" noChangeShapeType="1" noTextEdit="1"/>
          </p:cNvSpPr>
          <p:nvPr/>
        </p:nvSpPr>
        <p:spPr bwMode="auto">
          <a:xfrm>
            <a:off x="3708400" y="3067050"/>
            <a:ext cx="1655763" cy="21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grpSp>
        <p:nvGrpSpPr>
          <p:cNvPr id="34866" name="Group 50"/>
          <p:cNvGrpSpPr>
            <a:grpSpLocks/>
          </p:cNvGrpSpPr>
          <p:nvPr/>
        </p:nvGrpSpPr>
        <p:grpSpPr bwMode="auto">
          <a:xfrm>
            <a:off x="6516688" y="2492375"/>
            <a:ext cx="647700" cy="1662113"/>
            <a:chOff x="2699" y="1570"/>
            <a:chExt cx="408" cy="1047"/>
          </a:xfrm>
        </p:grpSpPr>
        <p:pic>
          <p:nvPicPr>
            <p:cNvPr id="44067" name="Picture 51" descr="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1798"/>
              <a:ext cx="408" cy="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4068" name="Picture 52" descr="0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1570"/>
              <a:ext cx="4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34869" name="WordArt 53"/>
          <p:cNvSpPr>
            <a:spLocks noChangeArrowheads="1" noChangeShapeType="1" noTextEdit="1"/>
          </p:cNvSpPr>
          <p:nvPr/>
        </p:nvSpPr>
        <p:spPr bwMode="auto">
          <a:xfrm>
            <a:off x="6011863" y="3071813"/>
            <a:ext cx="1655762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grpSp>
        <p:nvGrpSpPr>
          <p:cNvPr id="44062" name="Group 54"/>
          <p:cNvGrpSpPr>
            <a:grpSpLocks/>
          </p:cNvGrpSpPr>
          <p:nvPr/>
        </p:nvGrpSpPr>
        <p:grpSpPr bwMode="auto">
          <a:xfrm>
            <a:off x="1981200" y="2492375"/>
            <a:ext cx="647700" cy="1662113"/>
            <a:chOff x="2699" y="1570"/>
            <a:chExt cx="408" cy="1047"/>
          </a:xfrm>
        </p:grpSpPr>
        <p:pic>
          <p:nvPicPr>
            <p:cNvPr id="44065" name="Picture 55" descr="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1798"/>
              <a:ext cx="408" cy="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4066" name="Picture 56" descr="0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1570"/>
              <a:ext cx="4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4063" name="WordArt 57"/>
          <p:cNvSpPr>
            <a:spLocks noChangeArrowheads="1" noChangeShapeType="1" noTextEdit="1"/>
          </p:cNvSpPr>
          <p:nvPr/>
        </p:nvSpPr>
        <p:spPr bwMode="auto">
          <a:xfrm>
            <a:off x="1476375" y="3071813"/>
            <a:ext cx="1655763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pic>
        <p:nvPicPr>
          <p:cNvPr id="2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365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18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865" grpId="0" animBg="1"/>
      <p:bldP spid="348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9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281"/>
          <a:stretch>
            <a:fillRect/>
          </a:stretch>
        </p:blipFill>
        <p:spPr bwMode="auto">
          <a:xfrm>
            <a:off x="533400" y="1147763"/>
            <a:ext cx="7315200" cy="423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3581400"/>
            <a:ext cx="971550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1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3048000"/>
            <a:ext cx="908050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1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4114800"/>
            <a:ext cx="87471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1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2209800"/>
            <a:ext cx="1249363" cy="120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1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2057400"/>
            <a:ext cx="850900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16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2133600"/>
            <a:ext cx="617538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7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3200400"/>
            <a:ext cx="1128713" cy="96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8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3429000"/>
            <a:ext cx="923925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0" name="Picture 19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2667000"/>
            <a:ext cx="13636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1" name="Picture 20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2133600"/>
            <a:ext cx="785813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2" name="Picture 21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4038600"/>
            <a:ext cx="892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3" name="Picture 22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191000"/>
            <a:ext cx="1077913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/>
        </p:nvGraphicFramePr>
        <p:xfrm>
          <a:off x="1143000" y="2133600"/>
          <a:ext cx="6780213" cy="2259013"/>
        </p:xfrm>
        <a:graphic>
          <a:graphicData uri="http://schemas.openxmlformats.org/drawingml/2006/table">
            <a:tbl>
              <a:tblPr/>
              <a:tblGrid>
                <a:gridCol w="1128713"/>
                <a:gridCol w="1130300"/>
                <a:gridCol w="1130300"/>
                <a:gridCol w="1181100"/>
                <a:gridCol w="1079500"/>
                <a:gridCol w="1130300"/>
              </a:tblGrid>
              <a:tr h="1103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81" name="Text Box 47"/>
          <p:cNvSpPr txBox="1">
            <a:spLocks noChangeArrowheads="1"/>
          </p:cNvSpPr>
          <p:nvPr/>
        </p:nvSpPr>
        <p:spPr bwMode="auto">
          <a:xfrm>
            <a:off x="466725" y="695325"/>
            <a:ext cx="273685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320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指导写字：</a:t>
            </a:r>
          </a:p>
        </p:txBody>
      </p:sp>
      <p:sp>
        <p:nvSpPr>
          <p:cNvPr id="45082" name="Text Box 48"/>
          <p:cNvSpPr txBox="1">
            <a:spLocks noChangeArrowheads="1"/>
          </p:cNvSpPr>
          <p:nvPr/>
        </p:nvSpPr>
        <p:spPr bwMode="auto">
          <a:xfrm>
            <a:off x="974725" y="5157788"/>
            <a:ext cx="7273925" cy="558800"/>
          </a:xfrm>
          <a:prstGeom prst="rect">
            <a:avLst/>
          </a:prstGeom>
          <a:solidFill>
            <a:srgbClr val="CC99FF"/>
          </a:solidFill>
          <a:ln w="3810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学生描红、临写。注意正确的书写姿势。</a:t>
            </a:r>
          </a:p>
        </p:txBody>
      </p:sp>
      <p:sp>
        <p:nvSpPr>
          <p:cNvPr id="35889" name="WordArt 49"/>
          <p:cNvSpPr>
            <a:spLocks noChangeArrowheads="1" noChangeShapeType="1" noTextEdit="1"/>
          </p:cNvSpPr>
          <p:nvPr/>
        </p:nvSpPr>
        <p:spPr bwMode="auto">
          <a:xfrm>
            <a:off x="3851275" y="3067050"/>
            <a:ext cx="1512888" cy="21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pic>
        <p:nvPicPr>
          <p:cNvPr id="35890" name="Picture 50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025" y="2282825"/>
            <a:ext cx="76993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85" name="WordArt 51"/>
          <p:cNvSpPr>
            <a:spLocks noChangeArrowheads="1" noChangeShapeType="1" noTextEdit="1"/>
          </p:cNvSpPr>
          <p:nvPr/>
        </p:nvSpPr>
        <p:spPr bwMode="auto">
          <a:xfrm>
            <a:off x="1576388" y="3060700"/>
            <a:ext cx="1512887" cy="21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pic>
        <p:nvPicPr>
          <p:cNvPr id="45086" name="Picture 5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2138" y="2276475"/>
            <a:ext cx="76993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7" name="Picture 53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588" y="2774950"/>
            <a:ext cx="139223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8" name="Picture 54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2759075"/>
            <a:ext cx="15843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95" name="WordArt 55"/>
          <p:cNvSpPr>
            <a:spLocks noChangeArrowheads="1" noChangeShapeType="1" noTextEdit="1"/>
          </p:cNvSpPr>
          <p:nvPr/>
        </p:nvSpPr>
        <p:spPr bwMode="auto">
          <a:xfrm>
            <a:off x="6113463" y="3060700"/>
            <a:ext cx="1512887" cy="21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pic>
        <p:nvPicPr>
          <p:cNvPr id="35896" name="Picture 56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9213" y="2276475"/>
            <a:ext cx="76993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97" name="Picture 57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1663" y="2774950"/>
            <a:ext cx="139223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98" name="Picture 58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2781300"/>
            <a:ext cx="15843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9" grpId="0" animBg="1"/>
      <p:bldP spid="3589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Group 2"/>
          <p:cNvGraphicFramePr>
            <a:graphicFrameLocks noGrp="1"/>
          </p:cNvGraphicFramePr>
          <p:nvPr/>
        </p:nvGraphicFramePr>
        <p:xfrm>
          <a:off x="1143000" y="2133600"/>
          <a:ext cx="6780213" cy="2259013"/>
        </p:xfrm>
        <a:graphic>
          <a:graphicData uri="http://schemas.openxmlformats.org/drawingml/2006/table">
            <a:tbl>
              <a:tblPr/>
              <a:tblGrid>
                <a:gridCol w="1128713"/>
                <a:gridCol w="1130300"/>
                <a:gridCol w="1130300"/>
                <a:gridCol w="1181100"/>
                <a:gridCol w="1079500"/>
                <a:gridCol w="1130300"/>
              </a:tblGrid>
              <a:tr h="1103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33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05" name="Text Box 47"/>
          <p:cNvSpPr txBox="1">
            <a:spLocks noChangeArrowheads="1"/>
          </p:cNvSpPr>
          <p:nvPr/>
        </p:nvSpPr>
        <p:spPr bwMode="auto">
          <a:xfrm>
            <a:off x="466725" y="695325"/>
            <a:ext cx="273685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320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指导写字：</a:t>
            </a:r>
          </a:p>
        </p:txBody>
      </p:sp>
      <p:sp>
        <p:nvSpPr>
          <p:cNvPr id="46106" name="Text Box 48"/>
          <p:cNvSpPr txBox="1">
            <a:spLocks noChangeArrowheads="1"/>
          </p:cNvSpPr>
          <p:nvPr/>
        </p:nvSpPr>
        <p:spPr bwMode="auto">
          <a:xfrm>
            <a:off x="974725" y="5157788"/>
            <a:ext cx="7273925" cy="558800"/>
          </a:xfrm>
          <a:prstGeom prst="rect">
            <a:avLst/>
          </a:prstGeom>
          <a:solidFill>
            <a:srgbClr val="CC99FF"/>
          </a:solidFill>
          <a:ln w="3810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学生描红、临写。注意正确的书写姿势。</a:t>
            </a:r>
          </a:p>
        </p:txBody>
      </p:sp>
      <p:pic>
        <p:nvPicPr>
          <p:cNvPr id="46107" name="Picture 49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2565400"/>
            <a:ext cx="1914525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914" name="WordArt 50"/>
          <p:cNvSpPr>
            <a:spLocks noChangeArrowheads="1" noChangeShapeType="1" noTextEdit="1"/>
          </p:cNvSpPr>
          <p:nvPr/>
        </p:nvSpPr>
        <p:spPr bwMode="auto">
          <a:xfrm>
            <a:off x="6156325" y="3060700"/>
            <a:ext cx="1370013" cy="19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一</a:t>
            </a:r>
          </a:p>
        </p:txBody>
      </p:sp>
      <p:pic>
        <p:nvPicPr>
          <p:cNvPr id="36915" name="Picture 51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4450" y="2492375"/>
            <a:ext cx="76993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6" name="Picture 52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2840038"/>
            <a:ext cx="1265238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7" name="Picture 53" descr="未标题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9550" y="2781300"/>
            <a:ext cx="14398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8" name="Picture 54" descr="未标题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2492375"/>
            <a:ext cx="12096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9" name="Picture 55" descr="未标题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0613" y="2420938"/>
            <a:ext cx="12096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34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01257327799125"/>
          <p:cNvPicPr>
            <a:picLocks noChangeAspect="1" noChangeArrowheads="1"/>
          </p:cNvPicPr>
          <p:nvPr/>
        </p:nvPicPr>
        <p:blipFill>
          <a:blip r:embed="rId2" cstate="email">
            <a:lum bright="-24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" y="2492375"/>
            <a:ext cx="1512888" cy="1941513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 descr="01257327799125"/>
          <p:cNvPicPr>
            <a:picLocks noChangeAspect="1" noChangeArrowheads="1"/>
          </p:cNvPicPr>
          <p:nvPr/>
        </p:nvPicPr>
        <p:blipFill>
          <a:blip r:embed="rId3" cstate="email">
            <a:lum bright="-18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333375"/>
            <a:ext cx="1511300" cy="19431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 descr="01257327799125"/>
          <p:cNvPicPr>
            <a:picLocks noChangeAspect="1" noChangeArrowheads="1"/>
          </p:cNvPicPr>
          <p:nvPr/>
        </p:nvPicPr>
        <p:blipFill>
          <a:blip r:embed="rId4" cstate="email">
            <a:lum bright="-18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656138"/>
            <a:ext cx="1584325" cy="19431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 descr="01257327799125"/>
          <p:cNvPicPr>
            <a:picLocks noChangeAspect="1" noChangeArrowheads="1"/>
          </p:cNvPicPr>
          <p:nvPr/>
        </p:nvPicPr>
        <p:blipFill>
          <a:blip r:embed="rId5" cstate="email">
            <a:lum bright="-36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0275" y="4657725"/>
            <a:ext cx="1554163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 descr="01257327799125"/>
          <p:cNvPicPr>
            <a:picLocks noChangeAspect="1" noChangeArrowheads="1"/>
          </p:cNvPicPr>
          <p:nvPr/>
        </p:nvPicPr>
        <p:blipFill>
          <a:blip r:embed="rId6" cstate="email">
            <a:lum bright="-24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0275" y="333375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7" descr="01257327799125"/>
          <p:cNvPicPr>
            <a:picLocks noChangeAspect="1" noChangeArrowheads="1"/>
          </p:cNvPicPr>
          <p:nvPr/>
        </p:nvPicPr>
        <p:blipFill>
          <a:blip r:embed="rId7" cstate="email">
            <a:lum bright="-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3925" y="2489200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2" name="Picture 8" descr="21257327799125"/>
          <p:cNvPicPr>
            <a:picLocks noChangeAspect="1" noChangeArrowheads="1"/>
          </p:cNvPicPr>
          <p:nvPr/>
        </p:nvPicPr>
        <p:blipFill>
          <a:blip r:embed="rId8" cstate="email">
            <a:lum bright="-24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7325" y="4652963"/>
            <a:ext cx="1511300" cy="194468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3" name="Picture 9" descr="21257327799125"/>
          <p:cNvPicPr>
            <a:picLocks noChangeAspect="1" noChangeArrowheads="1"/>
          </p:cNvPicPr>
          <p:nvPr/>
        </p:nvPicPr>
        <p:blipFill>
          <a:blip r:embed="rId9" cstate="email">
            <a:lum bright="-24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7325" y="330200"/>
            <a:ext cx="1509713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4" name="Picture 10" descr="21257327799125"/>
          <p:cNvPicPr>
            <a:picLocks noChangeAspect="1" noChangeArrowheads="1"/>
          </p:cNvPicPr>
          <p:nvPr/>
        </p:nvPicPr>
        <p:blipFill>
          <a:blip r:embed="rId10" cstate="email">
            <a:lum bright="-24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0" y="2489200"/>
            <a:ext cx="1511300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5" name="Picture 11" descr="21257327799125"/>
          <p:cNvPicPr>
            <a:picLocks noChangeAspect="1" noChangeArrowheads="1"/>
          </p:cNvPicPr>
          <p:nvPr/>
        </p:nvPicPr>
        <p:blipFill>
          <a:blip r:embed="rId11" cstate="email">
            <a:lum bright="-24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654550"/>
            <a:ext cx="1450975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6" name="Picture 12" descr="21257327799125"/>
          <p:cNvPicPr>
            <a:picLocks noChangeAspect="1" noChangeArrowheads="1"/>
          </p:cNvPicPr>
          <p:nvPr/>
        </p:nvPicPr>
        <p:blipFill>
          <a:blip r:embed="rId12" cstate="email">
            <a:lum bright="-24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0725" y="330200"/>
            <a:ext cx="1509713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7" name="Picture 13" descr="21257327799125"/>
          <p:cNvPicPr>
            <a:picLocks noChangeAspect="1" noChangeArrowheads="1"/>
          </p:cNvPicPr>
          <p:nvPr/>
        </p:nvPicPr>
        <p:blipFill>
          <a:blip r:embed="rId13" cstate="email">
            <a:lum bright="-24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7550" y="2489200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9672" y="22955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8676" name="Picture 4" descr="21257327799125"/>
          <p:cNvPicPr>
            <a:picLocks noChangeAspect="1" noChangeArrowheads="1"/>
          </p:cNvPicPr>
          <p:nvPr/>
        </p:nvPicPr>
        <p:blipFill>
          <a:blip r:embed="rId3" cstate="email">
            <a:lum bright="-24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12751"/>
            <a:ext cx="3960813" cy="566102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111750" y="981075"/>
            <a:ext cx="40322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9600" b="1">
                <a:solidFill>
                  <a:schemeClr val="accent1"/>
                </a:solidFill>
              </a:rPr>
              <a:t>rì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148263" y="2708275"/>
            <a:ext cx="208756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9600" b="1">
                <a:solidFill>
                  <a:schemeClr val="accent2"/>
                </a:solidFill>
              </a:rPr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260475" y="5084763"/>
            <a:ext cx="6908800" cy="1377950"/>
            <a:chOff x="794" y="3203"/>
            <a:chExt cx="4352" cy="868"/>
          </a:xfrm>
        </p:grpSpPr>
        <p:sp>
          <p:nvSpPr>
            <p:cNvPr id="20494" name="Text Box 3"/>
            <p:cNvSpPr txBox="1">
              <a:spLocks noChangeArrowheads="1"/>
            </p:cNvSpPr>
            <p:nvPr/>
          </p:nvSpPr>
          <p:spPr bwMode="auto">
            <a:xfrm>
              <a:off x="794" y="3245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日</a:t>
              </a:r>
            </a:p>
          </p:txBody>
        </p:sp>
        <p:sp>
          <p:nvSpPr>
            <p:cNvPr id="20495" name="Text Box 4"/>
            <p:cNvSpPr txBox="1">
              <a:spLocks noChangeArrowheads="1"/>
            </p:cNvSpPr>
            <p:nvPr/>
          </p:nvSpPr>
          <p:spPr bwMode="auto">
            <a:xfrm>
              <a:off x="2564" y="3251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月</a:t>
              </a:r>
            </a:p>
          </p:txBody>
        </p:sp>
        <p:sp>
          <p:nvSpPr>
            <p:cNvPr id="20496" name="Text Box 5"/>
            <p:cNvSpPr txBox="1">
              <a:spLocks noChangeArrowheads="1"/>
            </p:cNvSpPr>
            <p:nvPr/>
          </p:nvSpPr>
          <p:spPr bwMode="auto">
            <a:xfrm>
              <a:off x="4238" y="3203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火</a:t>
              </a:r>
            </a:p>
          </p:txBody>
        </p:sp>
      </p:grpSp>
      <p:grpSp>
        <p:nvGrpSpPr>
          <p:cNvPr id="31750" name="Group 6"/>
          <p:cNvGrpSpPr>
            <a:grpSpLocks/>
          </p:cNvGrpSpPr>
          <p:nvPr/>
        </p:nvGrpSpPr>
        <p:grpSpPr bwMode="auto">
          <a:xfrm>
            <a:off x="823913" y="404813"/>
            <a:ext cx="7635875" cy="996950"/>
            <a:chOff x="519" y="255"/>
            <a:chExt cx="4810" cy="628"/>
          </a:xfrm>
        </p:grpSpPr>
        <p:sp>
          <p:nvSpPr>
            <p:cNvPr id="20491" name="Text Box 7"/>
            <p:cNvSpPr txBox="1">
              <a:spLocks noChangeArrowheads="1"/>
            </p:cNvSpPr>
            <p:nvPr/>
          </p:nvSpPr>
          <p:spPr bwMode="auto">
            <a:xfrm>
              <a:off x="519" y="255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r</a:t>
              </a:r>
              <a:r>
                <a:rPr kumimoji="0" lang="en-US" altLang="zh-CN" sz="6000" b="1">
                  <a:latin typeface="Arial" pitchFamily="34" charset="0"/>
                </a:rPr>
                <a:t>ì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  <p:sp>
          <p:nvSpPr>
            <p:cNvPr id="20492" name="Text Box 8"/>
            <p:cNvSpPr txBox="1">
              <a:spLocks noChangeArrowheads="1"/>
            </p:cNvSpPr>
            <p:nvPr/>
          </p:nvSpPr>
          <p:spPr bwMode="auto">
            <a:xfrm>
              <a:off x="2337" y="255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yu</a:t>
              </a:r>
              <a:r>
                <a:rPr kumimoji="0" lang="en-US" altLang="zh-CN" sz="6000" b="1">
                  <a:latin typeface="Arial" pitchFamily="34" charset="0"/>
                </a:rPr>
                <a:t>è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  <p:sp>
          <p:nvSpPr>
            <p:cNvPr id="20493" name="Text Box 9"/>
            <p:cNvSpPr txBox="1">
              <a:spLocks noChangeArrowheads="1"/>
            </p:cNvSpPr>
            <p:nvPr/>
          </p:nvSpPr>
          <p:spPr bwMode="auto">
            <a:xfrm>
              <a:off x="4059" y="255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hu</a:t>
              </a:r>
              <a:r>
                <a:rPr kumimoji="0" lang="en-US" altLang="zh-CN" sz="6000" b="1">
                  <a:latin typeface="Arial" pitchFamily="34" charset="0"/>
                </a:rPr>
                <a:t>ǒ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</p:grp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755650" y="1700213"/>
            <a:ext cx="7851775" cy="3167062"/>
            <a:chOff x="476" y="1253"/>
            <a:chExt cx="4946" cy="1995"/>
          </a:xfrm>
        </p:grpSpPr>
        <p:pic>
          <p:nvPicPr>
            <p:cNvPr id="20485" name="Picture 11" descr="21257327799125"/>
            <p:cNvPicPr>
              <a:picLocks noChangeAspect="1" noChangeArrowheads="1"/>
            </p:cNvPicPr>
            <p:nvPr/>
          </p:nvPicPr>
          <p:blipFill>
            <a:blip r:embed="rId4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1" y="1253"/>
              <a:ext cx="1451" cy="952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86" name="Picture 12" descr="21257327799125"/>
            <p:cNvPicPr>
              <a:picLocks noChangeAspect="1" noChangeArrowheads="1"/>
            </p:cNvPicPr>
            <p:nvPr/>
          </p:nvPicPr>
          <p:blipFill>
            <a:blip r:embed="rId5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1253"/>
              <a:ext cx="1406" cy="952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87" name="Picture 13" descr="21257327799125"/>
            <p:cNvPicPr>
              <a:picLocks noChangeAspect="1" noChangeArrowheads="1"/>
            </p:cNvPicPr>
            <p:nvPr/>
          </p:nvPicPr>
          <p:blipFill>
            <a:blip r:embed="rId6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4" y="1253"/>
              <a:ext cx="1225" cy="9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88" name="Picture 14" descr="21257327799125"/>
            <p:cNvPicPr>
              <a:picLocks noChangeAspect="1" noChangeArrowheads="1"/>
            </p:cNvPicPr>
            <p:nvPr/>
          </p:nvPicPr>
          <p:blipFill>
            <a:blip r:embed="rId7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8" y="2434"/>
              <a:ext cx="961" cy="67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89" name="Picture 15" descr="21257327799125"/>
            <p:cNvPicPr>
              <a:picLocks noChangeAspect="1" noChangeArrowheads="1"/>
            </p:cNvPicPr>
            <p:nvPr/>
          </p:nvPicPr>
          <p:blipFill>
            <a:blip r:embed="rId8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" y="2478"/>
              <a:ext cx="818" cy="730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90" name="Picture 16" descr="21257327799125"/>
            <p:cNvPicPr>
              <a:picLocks noChangeAspect="1" noChangeArrowheads="1"/>
            </p:cNvPicPr>
            <p:nvPr/>
          </p:nvPicPr>
          <p:blipFill>
            <a:blip r:embed="rId9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" y="2384"/>
              <a:ext cx="599" cy="86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611188" y="1700213"/>
            <a:ext cx="7983537" cy="3311525"/>
            <a:chOff x="385" y="1071"/>
            <a:chExt cx="5029" cy="2086"/>
          </a:xfrm>
        </p:grpSpPr>
        <p:pic>
          <p:nvPicPr>
            <p:cNvPr id="21515" name="Picture 3" descr="01257327799125"/>
            <p:cNvPicPr>
              <a:picLocks noChangeAspect="1" noChangeArrowheads="1"/>
            </p:cNvPicPr>
            <p:nvPr/>
          </p:nvPicPr>
          <p:blipFill>
            <a:blip r:embed="rId4" cstate="email">
              <a:lum bright="-24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1071"/>
              <a:ext cx="771" cy="1270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16" name="Picture 4" descr="01257327799125"/>
            <p:cNvPicPr>
              <a:picLocks noChangeAspect="1" noChangeArrowheads="1"/>
            </p:cNvPicPr>
            <p:nvPr/>
          </p:nvPicPr>
          <p:blipFill>
            <a:blip r:embed="rId5" cstate="email">
              <a:lum bright="-18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" y="1343"/>
              <a:ext cx="1536" cy="817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17" name="Picture 5" descr="01257327799125"/>
            <p:cNvPicPr>
              <a:picLocks noChangeAspect="1" noChangeArrowheads="1"/>
            </p:cNvPicPr>
            <p:nvPr/>
          </p:nvPicPr>
          <p:blipFill>
            <a:blip r:embed="rId6" cstate="email">
              <a:lum bright="-18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298"/>
              <a:ext cx="1588" cy="975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18" name="Picture 6" descr="01257327799125"/>
            <p:cNvPicPr>
              <a:picLocks noChangeAspect="1" noChangeArrowheads="1"/>
            </p:cNvPicPr>
            <p:nvPr/>
          </p:nvPicPr>
          <p:blipFill>
            <a:blip r:embed="rId7" cstate="email">
              <a:lum bright="-24000" contras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2477"/>
              <a:ext cx="477" cy="680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19" name="Picture 7" descr="01257327799125"/>
            <p:cNvPicPr>
              <a:picLocks noChangeAspect="1" noChangeArrowheads="1"/>
            </p:cNvPicPr>
            <p:nvPr/>
          </p:nvPicPr>
          <p:blipFill>
            <a:blip r:embed="rId8" cstate="email">
              <a:lum bright="-18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2364"/>
              <a:ext cx="634" cy="792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20" name="Picture 8" descr="01257327799125"/>
            <p:cNvPicPr>
              <a:picLocks noChangeAspect="1" noChangeArrowheads="1"/>
            </p:cNvPicPr>
            <p:nvPr/>
          </p:nvPicPr>
          <p:blipFill>
            <a:blip r:embed="rId9" cstate="email">
              <a:lum bright="-18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2525"/>
              <a:ext cx="635" cy="631"/>
            </a:xfrm>
            <a:prstGeom prst="rect">
              <a:avLst/>
            </a:prstGeom>
            <a:noFill/>
            <a:ln w="2857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9705" name="Group 9"/>
          <p:cNvGrpSpPr>
            <a:grpSpLocks/>
          </p:cNvGrpSpPr>
          <p:nvPr/>
        </p:nvGrpSpPr>
        <p:grpSpPr bwMode="auto">
          <a:xfrm>
            <a:off x="1258888" y="5157788"/>
            <a:ext cx="7053262" cy="1385887"/>
            <a:chOff x="751" y="3249"/>
            <a:chExt cx="4443" cy="873"/>
          </a:xfrm>
        </p:grpSpPr>
        <p:sp>
          <p:nvSpPr>
            <p:cNvPr id="21512" name="Text Box 10"/>
            <p:cNvSpPr txBox="1">
              <a:spLocks noChangeArrowheads="1"/>
            </p:cNvSpPr>
            <p:nvPr/>
          </p:nvSpPr>
          <p:spPr bwMode="auto">
            <a:xfrm>
              <a:off x="2608" y="3249"/>
              <a:ext cx="908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耳</a:t>
              </a:r>
            </a:p>
          </p:txBody>
        </p:sp>
        <p:sp>
          <p:nvSpPr>
            <p:cNvPr id="21513" name="Text Box 11"/>
            <p:cNvSpPr txBox="1">
              <a:spLocks noChangeArrowheads="1"/>
            </p:cNvSpPr>
            <p:nvPr/>
          </p:nvSpPr>
          <p:spPr bwMode="auto">
            <a:xfrm>
              <a:off x="751" y="3296"/>
              <a:ext cx="908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口</a:t>
              </a:r>
            </a:p>
          </p:txBody>
        </p:sp>
        <p:sp>
          <p:nvSpPr>
            <p:cNvPr id="21514" name="Text Box 12"/>
            <p:cNvSpPr txBox="1">
              <a:spLocks noChangeArrowheads="1"/>
            </p:cNvSpPr>
            <p:nvPr/>
          </p:nvSpPr>
          <p:spPr bwMode="auto">
            <a:xfrm>
              <a:off x="4286" y="3249"/>
              <a:ext cx="908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目</a:t>
              </a:r>
            </a:p>
          </p:txBody>
        </p:sp>
      </p:grpSp>
      <p:grpSp>
        <p:nvGrpSpPr>
          <p:cNvPr id="29709" name="Group 13"/>
          <p:cNvGrpSpPr>
            <a:grpSpLocks/>
          </p:cNvGrpSpPr>
          <p:nvPr/>
        </p:nvGrpSpPr>
        <p:grpSpPr bwMode="auto">
          <a:xfrm>
            <a:off x="827088" y="620713"/>
            <a:ext cx="7489825" cy="1006475"/>
            <a:chOff x="521" y="391"/>
            <a:chExt cx="4718" cy="634"/>
          </a:xfrm>
        </p:grpSpPr>
        <p:sp>
          <p:nvSpPr>
            <p:cNvPr id="21509" name="Text Box 14"/>
            <p:cNvSpPr txBox="1">
              <a:spLocks noChangeArrowheads="1"/>
            </p:cNvSpPr>
            <p:nvPr/>
          </p:nvSpPr>
          <p:spPr bwMode="auto">
            <a:xfrm>
              <a:off x="521" y="391"/>
              <a:ext cx="127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kǒu</a:t>
              </a:r>
            </a:p>
          </p:txBody>
        </p:sp>
        <p:sp>
          <p:nvSpPr>
            <p:cNvPr id="21510" name="Text Box 15"/>
            <p:cNvSpPr txBox="1">
              <a:spLocks noChangeArrowheads="1"/>
            </p:cNvSpPr>
            <p:nvPr/>
          </p:nvSpPr>
          <p:spPr bwMode="auto">
            <a:xfrm>
              <a:off x="2247" y="392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ěr</a:t>
              </a:r>
            </a:p>
          </p:txBody>
        </p:sp>
        <p:sp>
          <p:nvSpPr>
            <p:cNvPr id="21511" name="Text Box 16"/>
            <p:cNvSpPr txBox="1">
              <a:spLocks noChangeArrowheads="1"/>
            </p:cNvSpPr>
            <p:nvPr/>
          </p:nvSpPr>
          <p:spPr bwMode="auto">
            <a:xfrm>
              <a:off x="3969" y="391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mù</a:t>
              </a: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684213" y="4065588"/>
            <a:ext cx="6838950" cy="1368425"/>
            <a:chOff x="794" y="3203"/>
            <a:chExt cx="4308" cy="862"/>
          </a:xfrm>
        </p:grpSpPr>
        <p:sp>
          <p:nvSpPr>
            <p:cNvPr id="22544" name="Text Box 3"/>
            <p:cNvSpPr txBox="1">
              <a:spLocks noChangeArrowheads="1"/>
            </p:cNvSpPr>
            <p:nvPr/>
          </p:nvSpPr>
          <p:spPr bwMode="auto">
            <a:xfrm>
              <a:off x="794" y="3245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羊</a:t>
              </a:r>
            </a:p>
          </p:txBody>
        </p:sp>
        <p:sp>
          <p:nvSpPr>
            <p:cNvPr id="22545" name="Text Box 4"/>
            <p:cNvSpPr txBox="1">
              <a:spLocks noChangeArrowheads="1"/>
            </p:cNvSpPr>
            <p:nvPr/>
          </p:nvSpPr>
          <p:spPr bwMode="auto">
            <a:xfrm>
              <a:off x="2516" y="3245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鸟</a:t>
              </a:r>
            </a:p>
          </p:txBody>
        </p:sp>
        <p:sp>
          <p:nvSpPr>
            <p:cNvPr id="22546" name="Text Box 5"/>
            <p:cNvSpPr txBox="1">
              <a:spLocks noChangeArrowheads="1"/>
            </p:cNvSpPr>
            <p:nvPr/>
          </p:nvSpPr>
          <p:spPr bwMode="auto">
            <a:xfrm>
              <a:off x="4194" y="3203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兔</a:t>
              </a:r>
            </a:p>
          </p:txBody>
        </p:sp>
      </p:grp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639763" y="1030288"/>
            <a:ext cx="6726237" cy="3035300"/>
            <a:chOff x="612" y="979"/>
            <a:chExt cx="4237" cy="1912"/>
          </a:xfrm>
        </p:grpSpPr>
        <p:pic>
          <p:nvPicPr>
            <p:cNvPr id="22538" name="Picture 7" descr="01257327799125"/>
            <p:cNvPicPr>
              <a:picLocks noChangeAspect="1" noChangeArrowheads="1"/>
            </p:cNvPicPr>
            <p:nvPr/>
          </p:nvPicPr>
          <p:blipFill>
            <a:blip r:embed="rId5" cstate="email">
              <a:lum bright="-36000" contrast="9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" y="981"/>
              <a:ext cx="744" cy="1056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539" name="Picture 8" descr="01257327799125"/>
            <p:cNvPicPr>
              <a:picLocks noChangeAspect="1" noChangeArrowheads="1"/>
            </p:cNvPicPr>
            <p:nvPr/>
          </p:nvPicPr>
          <p:blipFill>
            <a:blip r:embed="rId6" cstate="email">
              <a:lum bright="-24000" contras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981"/>
              <a:ext cx="845" cy="110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540" name="Picture 9" descr="01257327799125"/>
            <p:cNvPicPr>
              <a:picLocks noChangeAspect="1" noChangeArrowheads="1"/>
            </p:cNvPicPr>
            <p:nvPr/>
          </p:nvPicPr>
          <p:blipFill>
            <a:blip r:embed="rId7" cstate="email">
              <a:lum bright="-12000" contrast="2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979"/>
              <a:ext cx="780" cy="1106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541" name="Picture 10" descr="01257327799125"/>
            <p:cNvPicPr>
              <a:picLocks noChangeAspect="1" noChangeArrowheads="1"/>
            </p:cNvPicPr>
            <p:nvPr/>
          </p:nvPicPr>
          <p:blipFill>
            <a:blip r:embed="rId8" cstate="email">
              <a:lum bright="-36000" contras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" y="2161"/>
              <a:ext cx="569" cy="72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542" name="Picture 11" descr="01257327799125"/>
            <p:cNvPicPr>
              <a:picLocks noChangeAspect="1" noChangeArrowheads="1"/>
            </p:cNvPicPr>
            <p:nvPr/>
          </p:nvPicPr>
          <p:blipFill>
            <a:blip r:embed="rId9" cstate="email">
              <a:lum bright="-24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" y="2163"/>
              <a:ext cx="649" cy="72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543" name="Picture 12" descr="01257327799125"/>
            <p:cNvPicPr>
              <a:picLocks noChangeAspect="1" noChangeArrowheads="1"/>
            </p:cNvPicPr>
            <p:nvPr/>
          </p:nvPicPr>
          <p:blipFill>
            <a:blip r:embed="rId10" cstate="email">
              <a:lum bright="-12000" contrast="2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" y="2163"/>
              <a:ext cx="634" cy="725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639763" y="33338"/>
            <a:ext cx="7345362" cy="1098550"/>
            <a:chOff x="521" y="198"/>
            <a:chExt cx="4627" cy="692"/>
          </a:xfrm>
        </p:grpSpPr>
        <p:sp>
          <p:nvSpPr>
            <p:cNvPr id="22535" name="Text Box 14"/>
            <p:cNvSpPr txBox="1">
              <a:spLocks noChangeArrowheads="1"/>
            </p:cNvSpPr>
            <p:nvPr/>
          </p:nvSpPr>
          <p:spPr bwMode="auto">
            <a:xfrm>
              <a:off x="521" y="198"/>
              <a:ext cx="1270" cy="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y</a:t>
              </a:r>
              <a:r>
                <a:rPr kumimoji="0" lang="en-US" altLang="zh-CN" sz="6600" b="1">
                  <a:latin typeface="宋体" pitchFamily="2" charset="-122"/>
                  <a:ea typeface="方正姚体" pitchFamily="2" charset="-122"/>
                </a:rPr>
                <a:t>á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ng </a:t>
              </a:r>
            </a:p>
          </p:txBody>
        </p:sp>
        <p:sp>
          <p:nvSpPr>
            <p:cNvPr id="22536" name="Text Box 15"/>
            <p:cNvSpPr txBox="1">
              <a:spLocks noChangeArrowheads="1"/>
            </p:cNvSpPr>
            <p:nvPr/>
          </p:nvSpPr>
          <p:spPr bwMode="auto">
            <a:xfrm>
              <a:off x="2247" y="255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ni</a:t>
              </a:r>
              <a:r>
                <a:rPr kumimoji="0" lang="en-US" altLang="zh-CN" sz="6000" b="1">
                  <a:latin typeface="方正姚体" pitchFamily="2" charset="-122"/>
                  <a:ea typeface="方正姚体" pitchFamily="2" charset="-122"/>
                </a:rPr>
                <a:t>ǎ</a:t>
              </a:r>
              <a:r>
                <a:rPr kumimoji="0" lang="en-US" altLang="zh-CN" sz="6000" b="1">
                  <a:latin typeface="Arial" pitchFamily="34" charset="0"/>
                </a:rPr>
                <a:t>o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  <p:sp>
          <p:nvSpPr>
            <p:cNvPr id="22537" name="Text Box 16"/>
            <p:cNvSpPr txBox="1">
              <a:spLocks noChangeArrowheads="1"/>
            </p:cNvSpPr>
            <p:nvPr/>
          </p:nvSpPr>
          <p:spPr bwMode="auto">
            <a:xfrm>
              <a:off x="3878" y="255"/>
              <a:ext cx="1270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t</a:t>
              </a:r>
              <a:r>
                <a:rPr kumimoji="0" lang="en-US" altLang="zh-CN" sz="6000" b="1">
                  <a:latin typeface="Arial" pitchFamily="34" charset="0"/>
                </a:rPr>
                <a:t>ù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5288" y="5202238"/>
            <a:ext cx="8956675" cy="157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、先自己读准字音，然后两个小朋友一起你读给他听他读给你听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</a:rPr>
              <a:t>如果读错的话赶紧改过来。</a:t>
            </a:r>
            <a:endParaRPr lang="en-US" altLang="zh-CN" dirty="0">
              <a:solidFill>
                <a:srgbClr val="FF0000"/>
              </a:solidFill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ea typeface="宋体"/>
              </a:rPr>
              <a:t>两个人一起说说有关“羊、鸟、兔”的知识。</a:t>
            </a:r>
          </a:p>
          <a:p>
            <a:pPr>
              <a:defRPr/>
            </a:pPr>
            <a:endParaRPr lang="zh-CN" altLang="en-US" dirty="0"/>
          </a:p>
        </p:txBody>
      </p:sp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35401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18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889000" y="4083050"/>
            <a:ext cx="6983413" cy="1377950"/>
            <a:chOff x="884" y="3203"/>
            <a:chExt cx="4399" cy="868"/>
          </a:xfrm>
        </p:grpSpPr>
        <p:sp>
          <p:nvSpPr>
            <p:cNvPr id="23568" name="Text Box 3"/>
            <p:cNvSpPr txBox="1">
              <a:spLocks noChangeArrowheads="1"/>
            </p:cNvSpPr>
            <p:nvPr/>
          </p:nvSpPr>
          <p:spPr bwMode="auto">
            <a:xfrm>
              <a:off x="884" y="3245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木</a:t>
              </a:r>
            </a:p>
          </p:txBody>
        </p:sp>
        <p:sp>
          <p:nvSpPr>
            <p:cNvPr id="23569" name="Text Box 4"/>
            <p:cNvSpPr txBox="1">
              <a:spLocks noChangeArrowheads="1"/>
            </p:cNvSpPr>
            <p:nvPr/>
          </p:nvSpPr>
          <p:spPr bwMode="auto">
            <a:xfrm>
              <a:off x="2607" y="3251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禾</a:t>
              </a:r>
            </a:p>
          </p:txBody>
        </p:sp>
        <p:sp>
          <p:nvSpPr>
            <p:cNvPr id="23570" name="Text Box 5"/>
            <p:cNvSpPr txBox="1">
              <a:spLocks noChangeArrowheads="1"/>
            </p:cNvSpPr>
            <p:nvPr/>
          </p:nvSpPr>
          <p:spPr bwMode="auto">
            <a:xfrm>
              <a:off x="4375" y="3203"/>
              <a:ext cx="908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zh-CN" altLang="en-US" sz="8000" b="1">
                  <a:latin typeface="Arial" pitchFamily="34" charset="0"/>
                  <a:ea typeface="黑体" pitchFamily="2" charset="-122"/>
                </a:rPr>
                <a:t>竹</a:t>
              </a:r>
            </a:p>
          </p:txBody>
        </p:sp>
      </p:grpSp>
      <p:grpSp>
        <p:nvGrpSpPr>
          <p:cNvPr id="32774" name="Group 6"/>
          <p:cNvGrpSpPr>
            <a:grpSpLocks/>
          </p:cNvGrpSpPr>
          <p:nvPr/>
        </p:nvGrpSpPr>
        <p:grpSpPr bwMode="auto">
          <a:xfrm>
            <a:off x="1044575" y="188913"/>
            <a:ext cx="7272338" cy="719137"/>
            <a:chOff x="658" y="207"/>
            <a:chExt cx="4626" cy="637"/>
          </a:xfrm>
        </p:grpSpPr>
        <p:sp>
          <p:nvSpPr>
            <p:cNvPr id="23565" name="Text Box 7"/>
            <p:cNvSpPr txBox="1">
              <a:spLocks noChangeArrowheads="1"/>
            </p:cNvSpPr>
            <p:nvPr/>
          </p:nvSpPr>
          <p:spPr bwMode="auto">
            <a:xfrm>
              <a:off x="658" y="210"/>
              <a:ext cx="127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m</a:t>
              </a:r>
              <a:r>
                <a:rPr kumimoji="0" lang="en-US" altLang="zh-CN" sz="6000" b="1">
                  <a:latin typeface="Arial" pitchFamily="34" charset="0"/>
                </a:rPr>
                <a:t>ù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  <p:sp>
          <p:nvSpPr>
            <p:cNvPr id="23566" name="Text Box 8"/>
            <p:cNvSpPr txBox="1">
              <a:spLocks noChangeArrowheads="1"/>
            </p:cNvSpPr>
            <p:nvPr/>
          </p:nvSpPr>
          <p:spPr bwMode="auto">
            <a:xfrm>
              <a:off x="2290" y="207"/>
              <a:ext cx="127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h</a:t>
              </a:r>
              <a:r>
                <a:rPr kumimoji="0" lang="en-US" altLang="zh-CN" sz="6000" b="1">
                  <a:latin typeface="Arial" pitchFamily="34" charset="0"/>
                </a:rPr>
                <a:t>é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  <p:sp>
          <p:nvSpPr>
            <p:cNvPr id="23567" name="Text Box 9"/>
            <p:cNvSpPr txBox="1">
              <a:spLocks noChangeArrowheads="1"/>
            </p:cNvSpPr>
            <p:nvPr/>
          </p:nvSpPr>
          <p:spPr bwMode="auto">
            <a:xfrm>
              <a:off x="4014" y="207"/>
              <a:ext cx="127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</a:pP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zh</a:t>
              </a:r>
              <a:r>
                <a:rPr kumimoji="0" lang="en-US" altLang="zh-CN" sz="6000" b="1">
                  <a:latin typeface="Arial" pitchFamily="34" charset="0"/>
                </a:rPr>
                <a:t>ú</a:t>
              </a:r>
              <a:r>
                <a:rPr kumimoji="0" lang="en-US" altLang="zh-CN" sz="6000" b="1">
                  <a:latin typeface="Arial" pitchFamily="34" charset="0"/>
                  <a:ea typeface="黑体" pitchFamily="2" charset="-122"/>
                </a:rPr>
                <a:t> </a:t>
              </a:r>
            </a:p>
          </p:txBody>
        </p:sp>
      </p:grpSp>
      <p:grpSp>
        <p:nvGrpSpPr>
          <p:cNvPr id="32778" name="Group 10"/>
          <p:cNvGrpSpPr>
            <a:grpSpLocks/>
          </p:cNvGrpSpPr>
          <p:nvPr/>
        </p:nvGrpSpPr>
        <p:grpSpPr bwMode="auto">
          <a:xfrm>
            <a:off x="968375" y="949325"/>
            <a:ext cx="6740525" cy="3144838"/>
            <a:chOff x="657" y="890"/>
            <a:chExt cx="4246" cy="1981"/>
          </a:xfrm>
        </p:grpSpPr>
        <p:pic>
          <p:nvPicPr>
            <p:cNvPr id="23559" name="Picture 11" descr="21257327799125"/>
            <p:cNvPicPr>
              <a:picLocks noChangeAspect="1" noChangeArrowheads="1"/>
            </p:cNvPicPr>
            <p:nvPr/>
          </p:nvPicPr>
          <p:blipFill>
            <a:blip r:embed="rId5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" y="890"/>
              <a:ext cx="708" cy="10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0" name="Picture 12" descr="21257327799125"/>
            <p:cNvPicPr>
              <a:picLocks noChangeAspect="1" noChangeArrowheads="1"/>
            </p:cNvPicPr>
            <p:nvPr/>
          </p:nvPicPr>
          <p:blipFill>
            <a:blip r:embed="rId6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" y="890"/>
              <a:ext cx="844" cy="1081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1" name="Picture 13" descr="21257327799125"/>
            <p:cNvPicPr>
              <a:picLocks noChangeAspect="1" noChangeArrowheads="1"/>
            </p:cNvPicPr>
            <p:nvPr/>
          </p:nvPicPr>
          <p:blipFill>
            <a:blip r:embed="rId7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2" y="890"/>
              <a:ext cx="622" cy="907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2" name="Picture 14" descr="21257327799125"/>
            <p:cNvPicPr>
              <a:picLocks noChangeAspect="1" noChangeArrowheads="1"/>
            </p:cNvPicPr>
            <p:nvPr/>
          </p:nvPicPr>
          <p:blipFill>
            <a:blip r:embed="rId8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" y="2073"/>
              <a:ext cx="645" cy="683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3" name="Picture 15" descr="21257327799125"/>
            <p:cNvPicPr>
              <a:picLocks noChangeAspect="1" noChangeArrowheads="1"/>
            </p:cNvPicPr>
            <p:nvPr/>
          </p:nvPicPr>
          <p:blipFill>
            <a:blip r:embed="rId9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" y="2089"/>
              <a:ext cx="545" cy="782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4" name="Picture 16" descr="21257327799125"/>
            <p:cNvPicPr>
              <a:picLocks noChangeAspect="1" noChangeArrowheads="1"/>
            </p:cNvPicPr>
            <p:nvPr/>
          </p:nvPicPr>
          <p:blipFill>
            <a:blip r:embed="rId10" cstate="email">
              <a:lum bright="-24000" contras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" y="2047"/>
              <a:ext cx="584" cy="817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30175" y="5327650"/>
            <a:ext cx="89566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、先自己读准字音，然后两个小朋友一起你读给他听他读给你听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</a:rPr>
              <a:t>如果读错的话赶紧改过来。</a:t>
            </a:r>
            <a:endParaRPr lang="en-US" altLang="zh-CN" dirty="0">
              <a:solidFill>
                <a:srgbClr val="FF0000"/>
              </a:solidFill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ea typeface="宋体"/>
              </a:rPr>
              <a:t>两个人一起说说有关“羊、鸟、兔”的知识。</a:t>
            </a:r>
          </a:p>
        </p:txBody>
      </p:sp>
      <p:pic>
        <p:nvPicPr>
          <p:cNvPr id="3" name="牧笛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3" y="4191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519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第一PPT模板网-WWW.1PPT.COM 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 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832</Words>
  <Application>Microsoft Office PowerPoint</Application>
  <PresentationFormat>全屏显示(4:3)</PresentationFormat>
  <Paragraphs>123</Paragraphs>
  <Slides>32</Slides>
  <Notes>1</Notes>
  <HiddenSlides>0</HiddenSlides>
  <MMClips>3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Times New Roman</vt:lpstr>
      <vt:lpstr>宋体</vt:lpstr>
      <vt:lpstr>Arial</vt:lpstr>
      <vt:lpstr>Calibri</vt:lpstr>
      <vt:lpstr>隶书</vt:lpstr>
      <vt:lpstr>黑体</vt:lpstr>
      <vt:lpstr>方正姚体</vt:lpstr>
      <vt:lpstr>楷体_GB2312</vt:lpstr>
      <vt:lpstr>第一PPT模板网-WWW.1PPT.COM</vt:lpstr>
      <vt:lpstr>第一PPT模板网-WWW.1PPT.COM </vt:lpstr>
      <vt:lpstr>第一PPT模板网-WWW.1PPT.COM  </vt:lpstr>
      <vt:lpstr> 第一PPT模板网-WWW.1PPT.COM</vt:lpstr>
      <vt:lpstr>Flash 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32</cp:revision>
  <dcterms:created xsi:type="dcterms:W3CDTF">2002-10-21T10:37:17Z</dcterms:created>
  <dcterms:modified xsi:type="dcterms:W3CDTF">2016-12-20T06:06:00Z</dcterms:modified>
  <cp:category>第一PPT模板网-WWW.1PPT.COM</cp:category>
</cp:coreProperties>
</file>